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7" d="100"/>
          <a:sy n="37" d="100"/>
        </p:scale>
        <p:origin x="-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320D7-D129-48E2-B6A8-85BB3478B71E}" type="datetimeFigureOut">
              <a:rPr lang="en-GB" smtClean="0"/>
              <a:t>21/10/2017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01EF-1BF0-4C77-954C-1AD84CB285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320D7-D129-48E2-B6A8-85BB3478B71E}" type="datetimeFigureOut">
              <a:rPr lang="en-GB" smtClean="0"/>
              <a:t>21/10/2017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01EF-1BF0-4C77-954C-1AD84CB285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320D7-D129-48E2-B6A8-85BB3478B71E}" type="datetimeFigureOut">
              <a:rPr lang="en-GB" smtClean="0"/>
              <a:t>21/10/2017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01EF-1BF0-4C77-954C-1AD84CB285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320D7-D129-48E2-B6A8-85BB3478B71E}" type="datetimeFigureOut">
              <a:rPr lang="en-GB" smtClean="0"/>
              <a:t>21/10/2017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01EF-1BF0-4C77-954C-1AD84CB285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320D7-D129-48E2-B6A8-85BB3478B71E}" type="datetimeFigureOut">
              <a:rPr lang="en-GB" smtClean="0"/>
              <a:t>21/10/2017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01EF-1BF0-4C77-954C-1AD84CB285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320D7-D129-48E2-B6A8-85BB3478B71E}" type="datetimeFigureOut">
              <a:rPr lang="en-GB" smtClean="0"/>
              <a:t>21/10/2017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01EF-1BF0-4C77-954C-1AD84CB285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320D7-D129-48E2-B6A8-85BB3478B71E}" type="datetimeFigureOut">
              <a:rPr lang="en-GB" smtClean="0"/>
              <a:t>21/10/2017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01EF-1BF0-4C77-954C-1AD84CB285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320D7-D129-48E2-B6A8-85BB3478B71E}" type="datetimeFigureOut">
              <a:rPr lang="en-GB" smtClean="0"/>
              <a:t>21/10/2017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01EF-1BF0-4C77-954C-1AD84CB285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320D7-D129-48E2-B6A8-85BB3478B71E}" type="datetimeFigureOut">
              <a:rPr lang="en-GB" smtClean="0"/>
              <a:t>21/10/2017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01EF-1BF0-4C77-954C-1AD84CB285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320D7-D129-48E2-B6A8-85BB3478B71E}" type="datetimeFigureOut">
              <a:rPr lang="en-GB" smtClean="0"/>
              <a:t>21/10/2017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01EF-1BF0-4C77-954C-1AD84CB285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320D7-D129-48E2-B6A8-85BB3478B71E}" type="datetimeFigureOut">
              <a:rPr lang="en-GB" smtClean="0"/>
              <a:t>21/10/2017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01EF-1BF0-4C77-954C-1AD84CB285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320D7-D129-48E2-B6A8-85BB3478B71E}" type="datetimeFigureOut">
              <a:rPr lang="en-GB" smtClean="0"/>
              <a:t>21/10/2017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A01EF-1BF0-4C77-954C-1AD84CB2854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51520" y="1875596"/>
            <a:ext cx="889248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4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How many bananas consumed in Britain in 2013 were </a:t>
            </a:r>
            <a:r>
              <a:rPr kumimoji="0" lang="en-GB" sz="4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Fairtrade</a:t>
            </a:r>
            <a:r>
              <a:rPr kumimoji="0" lang="en-GB" sz="4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certified?</a:t>
            </a:r>
            <a:endParaRPr kumimoji="0" lang="en-GB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800225" lvl="1" indent="-990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LcPeriod"/>
            </a:pPr>
            <a:r>
              <a:rPr kumimoji="0" lang="en-GB" sz="4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in 5</a:t>
            </a:r>
            <a:endParaRPr kumimoji="0" lang="en-GB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800225" lvl="1" indent="-990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LcPeriod"/>
            </a:pPr>
            <a:r>
              <a:rPr kumimoji="0" lang="en-GB" sz="4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in 4</a:t>
            </a:r>
            <a:endParaRPr kumimoji="0" lang="en-GB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800225" lvl="1" indent="-990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LcPeriod"/>
            </a:pPr>
            <a:r>
              <a:rPr kumimoji="0" lang="en-GB" sz="4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in 3  </a:t>
            </a:r>
            <a:endParaRPr kumimoji="0" lang="en-GB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836712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u="sng" dirty="0" smtClean="0"/>
              <a:t>Question 1</a:t>
            </a:r>
            <a:endParaRPr lang="en-GB" sz="4400" u="sng" dirty="0"/>
          </a:p>
        </p:txBody>
      </p:sp>
      <p:pic>
        <p:nvPicPr>
          <p:cNvPr id="8" name="Content Placeholder 3" descr="fairtrade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7" y="620688"/>
            <a:ext cx="1736876" cy="1152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51520" y="2163628"/>
            <a:ext cx="889248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z="4000" dirty="0">
                <a:latin typeface="Arial" pitchFamily="34" charset="0"/>
                <a:cs typeface="Arial" pitchFamily="34" charset="0"/>
              </a:rPr>
              <a:t>How many cups of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Fairtrade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tea did Britons drink last year?</a:t>
            </a:r>
          </a:p>
          <a:p>
            <a:pPr marL="1792288" lvl="0" indent="-982663">
              <a:buFont typeface="+mj-lt"/>
              <a:buAutoNum type="alphaLcPeriod"/>
            </a:pPr>
            <a:r>
              <a:rPr lang="en-GB" sz="4000" dirty="0">
                <a:latin typeface="Arial" pitchFamily="34" charset="0"/>
                <a:cs typeface="Arial" pitchFamily="34" charset="0"/>
              </a:rPr>
              <a:t>1bn</a:t>
            </a:r>
          </a:p>
          <a:p>
            <a:pPr marL="1792288" lvl="0" indent="-982663">
              <a:buFont typeface="+mj-lt"/>
              <a:buAutoNum type="alphaLcPeriod"/>
            </a:pPr>
            <a:r>
              <a:rPr lang="en-GB" sz="4000" dirty="0">
                <a:latin typeface="Arial" pitchFamily="34" charset="0"/>
                <a:cs typeface="Arial" pitchFamily="34" charset="0"/>
              </a:rPr>
              <a:t>100m</a:t>
            </a:r>
          </a:p>
          <a:p>
            <a:pPr marL="1792288" lvl="0" indent="-982663">
              <a:buFont typeface="+mj-lt"/>
              <a:buAutoNum type="alphaLcPeriod"/>
            </a:pPr>
            <a:r>
              <a:rPr lang="en-GB" sz="4000" dirty="0">
                <a:latin typeface="Arial" pitchFamily="34" charset="0"/>
                <a:cs typeface="Arial" pitchFamily="34" charset="0"/>
              </a:rPr>
              <a:t>3.2bn  </a:t>
            </a:r>
          </a:p>
          <a:p>
            <a:pPr marL="1792288" lvl="0" indent="-982663">
              <a:buFont typeface="+mj-lt"/>
              <a:buAutoNum type="alphaLcPeriod"/>
            </a:pP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76672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u="sng" dirty="0" smtClean="0"/>
              <a:t>Question 5</a:t>
            </a:r>
            <a:endParaRPr lang="en-GB" sz="4400" u="sng" dirty="0"/>
          </a:p>
        </p:txBody>
      </p:sp>
      <p:pic>
        <p:nvPicPr>
          <p:cNvPr id="4" name="Picture 3" descr="C:\Users\Karen\AppData\Local\Microsoft\Windows\INetCache\IE\A9RJNUPF\green_tick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4725144"/>
            <a:ext cx="575494" cy="503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ontent Placeholder 3" descr="fairtrade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7" y="620688"/>
            <a:ext cx="1736876" cy="1152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51520" y="2471405"/>
            <a:ext cx="889248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z="4000" dirty="0">
                <a:latin typeface="Arial" pitchFamily="34" charset="0"/>
                <a:cs typeface="Arial" pitchFamily="34" charset="0"/>
              </a:rPr>
              <a:t>What percentage of 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Fairtrade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workers and farmers are woman?</a:t>
            </a:r>
          </a:p>
          <a:p>
            <a:pPr marL="1798638" indent="-989013"/>
            <a:r>
              <a:rPr lang="en-GB" sz="4000" dirty="0">
                <a:latin typeface="Arial" pitchFamily="34" charset="0"/>
                <a:cs typeface="Arial" pitchFamily="34" charset="0"/>
              </a:rPr>
              <a:t>a. 11%</a:t>
            </a:r>
          </a:p>
          <a:p>
            <a:pPr marL="1798638" indent="-989013"/>
            <a:r>
              <a:rPr lang="en-GB" sz="4000" dirty="0">
                <a:latin typeface="Arial" pitchFamily="34" charset="0"/>
                <a:cs typeface="Arial" pitchFamily="34" charset="0"/>
              </a:rPr>
              <a:t>b. 18%</a:t>
            </a:r>
          </a:p>
          <a:p>
            <a:pPr marL="1798638" indent="-989013"/>
            <a:r>
              <a:rPr lang="en-GB" sz="4000" dirty="0">
                <a:latin typeface="Arial" pitchFamily="34" charset="0"/>
                <a:cs typeface="Arial" pitchFamily="34" charset="0"/>
              </a:rPr>
              <a:t>c. 26%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476672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u="sng" dirty="0" smtClean="0"/>
              <a:t>Question 6</a:t>
            </a:r>
            <a:endParaRPr lang="en-GB" sz="4400" u="sng" dirty="0"/>
          </a:p>
        </p:txBody>
      </p:sp>
      <p:pic>
        <p:nvPicPr>
          <p:cNvPr id="8" name="Content Placeholder 3" descr="fairtrade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7" y="620688"/>
            <a:ext cx="1736876" cy="1152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51520" y="2471405"/>
            <a:ext cx="889248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z="4000" dirty="0">
                <a:latin typeface="Arial" pitchFamily="34" charset="0"/>
                <a:cs typeface="Arial" pitchFamily="34" charset="0"/>
              </a:rPr>
              <a:t>What percentage of 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Fairtrade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workers and farmers are woman?</a:t>
            </a:r>
          </a:p>
          <a:p>
            <a:pPr marL="1798638" indent="-989013"/>
            <a:r>
              <a:rPr lang="en-GB" sz="4000" dirty="0">
                <a:latin typeface="Arial" pitchFamily="34" charset="0"/>
                <a:cs typeface="Arial" pitchFamily="34" charset="0"/>
              </a:rPr>
              <a:t>a. 11%</a:t>
            </a:r>
          </a:p>
          <a:p>
            <a:pPr marL="1798638" indent="-989013"/>
            <a:r>
              <a:rPr lang="en-GB" sz="4000" dirty="0">
                <a:latin typeface="Arial" pitchFamily="34" charset="0"/>
                <a:cs typeface="Arial" pitchFamily="34" charset="0"/>
              </a:rPr>
              <a:t>b. 18%</a:t>
            </a:r>
          </a:p>
          <a:p>
            <a:pPr marL="1798638" indent="-989013"/>
            <a:r>
              <a:rPr lang="en-GB" sz="4000" dirty="0">
                <a:latin typeface="Arial" pitchFamily="34" charset="0"/>
                <a:cs typeface="Arial" pitchFamily="34" charset="0"/>
              </a:rPr>
              <a:t>c. 26%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476672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u="sng" dirty="0" smtClean="0"/>
              <a:t>Question 6</a:t>
            </a:r>
            <a:endParaRPr lang="en-GB" sz="4400" u="sng" dirty="0"/>
          </a:p>
        </p:txBody>
      </p:sp>
      <p:pic>
        <p:nvPicPr>
          <p:cNvPr id="4" name="Picture 3" descr="C:\Users\Karen\AppData\Local\Microsoft\Windows\INetCache\IE\A9RJNUPF\green_tick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5085184"/>
            <a:ext cx="575494" cy="503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ontent Placeholder 3" descr="fairtrade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7" y="620688"/>
            <a:ext cx="1736876" cy="1152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51520" y="2163630"/>
            <a:ext cx="889248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4000" dirty="0" smtClean="0">
                <a:latin typeface="Arial" pitchFamily="34" charset="0"/>
                <a:cs typeface="Arial" pitchFamily="34" charset="0"/>
              </a:rPr>
              <a:t>Which 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of these fruits can you buy with the FAIRTRADE Mark? </a:t>
            </a:r>
          </a:p>
          <a:p>
            <a:pPr marL="1798638" indent="-989013"/>
            <a:r>
              <a:rPr lang="en-GB" sz="4000" dirty="0">
                <a:latin typeface="Arial" pitchFamily="34" charset="0"/>
                <a:cs typeface="Arial" pitchFamily="34" charset="0"/>
              </a:rPr>
              <a:t>a. Strawberries </a:t>
            </a:r>
          </a:p>
          <a:p>
            <a:pPr marL="1798638" indent="-989013"/>
            <a:r>
              <a:rPr lang="en-GB" sz="4000" dirty="0">
                <a:latin typeface="Arial" pitchFamily="34" charset="0"/>
                <a:cs typeface="Arial" pitchFamily="34" charset="0"/>
              </a:rPr>
              <a:t>b. Peaches </a:t>
            </a:r>
          </a:p>
          <a:p>
            <a:pPr marL="1798638" indent="-989013"/>
            <a:r>
              <a:rPr lang="en-GB" sz="4000" dirty="0">
                <a:latin typeface="Arial" pitchFamily="34" charset="0"/>
                <a:cs typeface="Arial" pitchFamily="34" charset="0"/>
              </a:rPr>
              <a:t>c. Grapes  </a:t>
            </a:r>
          </a:p>
          <a:p>
            <a:pPr marL="1798638" indent="-989013"/>
            <a:r>
              <a:rPr lang="en-GB" sz="4000" dirty="0">
                <a:latin typeface="Arial" pitchFamily="34" charset="0"/>
                <a:cs typeface="Arial" pitchFamily="34" charset="0"/>
              </a:rPr>
              <a:t>d. Oranges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476672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u="sng" dirty="0" smtClean="0"/>
              <a:t>Question 7</a:t>
            </a:r>
            <a:endParaRPr lang="en-GB" sz="4400" u="sng" dirty="0"/>
          </a:p>
        </p:txBody>
      </p:sp>
      <p:pic>
        <p:nvPicPr>
          <p:cNvPr id="5" name="Content Placeholder 3" descr="fairtrade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7" y="620688"/>
            <a:ext cx="1736876" cy="1152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51520" y="2163630"/>
            <a:ext cx="889248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4000" dirty="0" smtClean="0">
                <a:latin typeface="Arial" pitchFamily="34" charset="0"/>
                <a:cs typeface="Arial" pitchFamily="34" charset="0"/>
              </a:rPr>
              <a:t>Which 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of these fruits can you buy with the FAIRTRADE Mark? </a:t>
            </a:r>
          </a:p>
          <a:p>
            <a:pPr marL="1798638" indent="-989013"/>
            <a:r>
              <a:rPr lang="en-GB" sz="4000" dirty="0">
                <a:latin typeface="Arial" pitchFamily="34" charset="0"/>
                <a:cs typeface="Arial" pitchFamily="34" charset="0"/>
              </a:rPr>
              <a:t>a. Strawberries </a:t>
            </a:r>
          </a:p>
          <a:p>
            <a:pPr marL="1798638" indent="-989013"/>
            <a:r>
              <a:rPr lang="en-GB" sz="4000" dirty="0">
                <a:latin typeface="Arial" pitchFamily="34" charset="0"/>
                <a:cs typeface="Arial" pitchFamily="34" charset="0"/>
              </a:rPr>
              <a:t>b. Peaches </a:t>
            </a:r>
          </a:p>
          <a:p>
            <a:pPr marL="1798638" indent="-989013"/>
            <a:r>
              <a:rPr lang="en-GB" sz="4000" dirty="0">
                <a:latin typeface="Arial" pitchFamily="34" charset="0"/>
                <a:cs typeface="Arial" pitchFamily="34" charset="0"/>
              </a:rPr>
              <a:t>c. Grapes  </a:t>
            </a:r>
          </a:p>
          <a:p>
            <a:pPr marL="1798638" indent="-989013"/>
            <a:r>
              <a:rPr lang="en-GB" sz="4000" dirty="0">
                <a:latin typeface="Arial" pitchFamily="34" charset="0"/>
                <a:cs typeface="Arial" pitchFamily="34" charset="0"/>
              </a:rPr>
              <a:t>d. Oranges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476672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u="sng" dirty="0" smtClean="0"/>
              <a:t>Question 7</a:t>
            </a:r>
            <a:endParaRPr lang="en-GB" sz="4400" u="sng" dirty="0"/>
          </a:p>
        </p:txBody>
      </p:sp>
      <p:pic>
        <p:nvPicPr>
          <p:cNvPr id="4" name="Picture 3" descr="C:\Users\Karen\AppData\Local\Microsoft\Windows\INetCache\IE\A9RJNUPF\green_tick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5373216"/>
            <a:ext cx="575494" cy="503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Users\Karen\AppData\Local\Microsoft\Windows\INetCache\IE\A9RJNUPF\green_tick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4725144"/>
            <a:ext cx="575494" cy="503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Content Placeholder 3" descr="fairtrade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7" y="620688"/>
            <a:ext cx="1736876" cy="1152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04056" y="2060848"/>
            <a:ext cx="889248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4000" dirty="0">
                <a:latin typeface="Arial" pitchFamily="34" charset="0"/>
                <a:cs typeface="Arial" pitchFamily="34" charset="0"/>
              </a:rPr>
              <a:t>Where does cotton come from? </a:t>
            </a:r>
          </a:p>
          <a:p>
            <a:r>
              <a:rPr lang="en-GB" sz="4000" dirty="0">
                <a:latin typeface="Arial" pitchFamily="34" charset="0"/>
                <a:cs typeface="Arial" pitchFamily="34" charset="0"/>
              </a:rPr>
              <a:t>a. a flower   </a:t>
            </a:r>
          </a:p>
          <a:p>
            <a:r>
              <a:rPr lang="en-GB" sz="4000" dirty="0">
                <a:latin typeface="Arial" pitchFamily="34" charset="0"/>
                <a:cs typeface="Arial" pitchFamily="34" charset="0"/>
              </a:rPr>
              <a:t>b. a tree </a:t>
            </a:r>
          </a:p>
          <a:p>
            <a:r>
              <a:rPr lang="en-GB" sz="4000" dirty="0">
                <a:latin typeface="Arial" pitchFamily="34" charset="0"/>
                <a:cs typeface="Arial" pitchFamily="34" charset="0"/>
              </a:rPr>
              <a:t>c. a vine </a:t>
            </a:r>
          </a:p>
          <a:p>
            <a:r>
              <a:rPr lang="en-GB" sz="4000" dirty="0">
                <a:latin typeface="Arial" pitchFamily="34" charset="0"/>
                <a:cs typeface="Arial" pitchFamily="34" charset="0"/>
              </a:rPr>
              <a:t>d. a cotton worm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476672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u="sng" dirty="0" smtClean="0"/>
              <a:t>Question 8</a:t>
            </a:r>
            <a:endParaRPr lang="en-GB" sz="4400" u="sng" dirty="0"/>
          </a:p>
        </p:txBody>
      </p:sp>
      <p:pic>
        <p:nvPicPr>
          <p:cNvPr id="6" name="Content Placeholder 3" descr="fairtrade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7" y="620688"/>
            <a:ext cx="1736876" cy="1152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04056" y="2060848"/>
            <a:ext cx="889248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4000" dirty="0">
                <a:latin typeface="Arial" pitchFamily="34" charset="0"/>
                <a:cs typeface="Arial" pitchFamily="34" charset="0"/>
              </a:rPr>
              <a:t>Where does cotton come from? </a:t>
            </a:r>
          </a:p>
          <a:p>
            <a:r>
              <a:rPr lang="en-GB" sz="4000" dirty="0">
                <a:latin typeface="Arial" pitchFamily="34" charset="0"/>
                <a:cs typeface="Arial" pitchFamily="34" charset="0"/>
              </a:rPr>
              <a:t>a. a flower   </a:t>
            </a:r>
          </a:p>
          <a:p>
            <a:r>
              <a:rPr lang="en-GB" sz="4000" dirty="0">
                <a:latin typeface="Arial" pitchFamily="34" charset="0"/>
                <a:cs typeface="Arial" pitchFamily="34" charset="0"/>
              </a:rPr>
              <a:t>b. a tree </a:t>
            </a:r>
          </a:p>
          <a:p>
            <a:r>
              <a:rPr lang="en-GB" sz="4000" dirty="0">
                <a:latin typeface="Arial" pitchFamily="34" charset="0"/>
                <a:cs typeface="Arial" pitchFamily="34" charset="0"/>
              </a:rPr>
              <a:t>c. a vine </a:t>
            </a:r>
          </a:p>
          <a:p>
            <a:r>
              <a:rPr lang="en-GB" sz="4000" dirty="0">
                <a:latin typeface="Arial" pitchFamily="34" charset="0"/>
                <a:cs typeface="Arial" pitchFamily="34" charset="0"/>
              </a:rPr>
              <a:t>d. a cotton worm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476672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u="sng" dirty="0" smtClean="0"/>
              <a:t>Question 8</a:t>
            </a:r>
            <a:endParaRPr lang="en-GB" sz="4400" u="sng" dirty="0"/>
          </a:p>
        </p:txBody>
      </p:sp>
      <p:pic>
        <p:nvPicPr>
          <p:cNvPr id="4" name="Picture 3" descr="C:\Users\Karen\AppData\Local\Microsoft\Windows\INetCache\IE\A9RJNUPF\green_tick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4336" y="2802417"/>
            <a:ext cx="575494" cy="503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ontent Placeholder 3" descr="fairtrade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7" y="620688"/>
            <a:ext cx="1736876" cy="1152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04056" y="2368627"/>
            <a:ext cx="889248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4000" dirty="0"/>
              <a:t>Who grows </a:t>
            </a:r>
            <a:r>
              <a:rPr lang="en-GB" sz="4000" dirty="0" err="1"/>
              <a:t>Fairtrade</a:t>
            </a:r>
            <a:r>
              <a:rPr lang="en-GB" sz="4000" dirty="0"/>
              <a:t> olives</a:t>
            </a:r>
            <a:r>
              <a:rPr lang="en-GB" sz="4000" dirty="0" smtClean="0"/>
              <a:t>?</a:t>
            </a:r>
          </a:p>
          <a:p>
            <a:endParaRPr lang="en-GB" sz="4000" dirty="0"/>
          </a:p>
          <a:p>
            <a:endParaRPr lang="en-GB" sz="4000" dirty="0" smtClean="0"/>
          </a:p>
          <a:p>
            <a:r>
              <a:rPr lang="en-GB" sz="4000" dirty="0" smtClean="0"/>
              <a:t> </a:t>
            </a:r>
            <a:endParaRPr lang="en-GB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76672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u="sng" dirty="0" smtClean="0"/>
              <a:t>Question 9</a:t>
            </a:r>
            <a:endParaRPr lang="en-GB" sz="4400" u="sng" dirty="0"/>
          </a:p>
        </p:txBody>
      </p:sp>
      <p:pic>
        <p:nvPicPr>
          <p:cNvPr id="5" name="Content Placeholder 3" descr="fairtrade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7" y="620688"/>
            <a:ext cx="1736876" cy="1152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04056" y="2368627"/>
            <a:ext cx="889248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4000" dirty="0"/>
              <a:t>Who grows </a:t>
            </a:r>
            <a:r>
              <a:rPr lang="en-GB" sz="4000" dirty="0" err="1"/>
              <a:t>Fairtrade</a:t>
            </a:r>
            <a:r>
              <a:rPr lang="en-GB" sz="4000" dirty="0"/>
              <a:t> olives</a:t>
            </a:r>
            <a:r>
              <a:rPr lang="en-GB" sz="4000" dirty="0" smtClean="0"/>
              <a:t>?</a:t>
            </a:r>
          </a:p>
          <a:p>
            <a:endParaRPr lang="en-GB" sz="4000" dirty="0"/>
          </a:p>
          <a:p>
            <a:endParaRPr lang="en-GB" sz="4000" dirty="0" smtClean="0"/>
          </a:p>
          <a:p>
            <a:r>
              <a:rPr lang="en-GB" sz="4000" b="1" dirty="0" smtClean="0"/>
              <a:t>Palestinian </a:t>
            </a:r>
            <a:r>
              <a:rPr lang="en-GB" sz="4000" b="1" dirty="0"/>
              <a:t>farmers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476672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u="sng" dirty="0" smtClean="0"/>
              <a:t>Question 9</a:t>
            </a:r>
            <a:endParaRPr lang="en-GB" sz="4400" u="sng" dirty="0"/>
          </a:p>
        </p:txBody>
      </p:sp>
      <p:pic>
        <p:nvPicPr>
          <p:cNvPr id="4" name="Content Placeholder 3" descr="fairtrade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7" y="620688"/>
            <a:ext cx="1736876" cy="1152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04056" y="2060849"/>
            <a:ext cx="889248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4000" dirty="0" smtClean="0">
                <a:latin typeface="Arial" pitchFamily="34" charset="0"/>
                <a:cs typeface="Arial" pitchFamily="34" charset="0"/>
              </a:rPr>
              <a:t>What is 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the cocoa 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pod? </a:t>
            </a:r>
            <a:endParaRPr lang="en-GB" sz="4000" dirty="0">
              <a:latin typeface="Arial" pitchFamily="34" charset="0"/>
              <a:cs typeface="Arial" pitchFamily="34" charset="0"/>
            </a:endParaRPr>
          </a:p>
          <a:p>
            <a:pPr marL="1798638" indent="-989013"/>
            <a:r>
              <a:rPr lang="en-GB" sz="4000" dirty="0">
                <a:latin typeface="Arial" pitchFamily="34" charset="0"/>
                <a:cs typeface="Arial" pitchFamily="34" charset="0"/>
              </a:rPr>
              <a:t>a vegetable </a:t>
            </a:r>
          </a:p>
          <a:p>
            <a:pPr marL="1798638" indent="-989013"/>
            <a:r>
              <a:rPr lang="en-GB" sz="4000" dirty="0">
                <a:latin typeface="Arial" pitchFamily="34" charset="0"/>
                <a:cs typeface="Arial" pitchFamily="34" charset="0"/>
              </a:rPr>
              <a:t>b. a fruit  </a:t>
            </a:r>
          </a:p>
          <a:p>
            <a:pPr marL="1798638" indent="-989013"/>
            <a:r>
              <a:rPr lang="en-GB" sz="4000" dirty="0">
                <a:latin typeface="Arial" pitchFamily="34" charset="0"/>
                <a:cs typeface="Arial" pitchFamily="34" charset="0"/>
              </a:rPr>
              <a:t>c. a flower </a:t>
            </a:r>
          </a:p>
          <a:p>
            <a:pPr marL="1798638" indent="-989013"/>
            <a:r>
              <a:rPr lang="en-GB" sz="4000" dirty="0">
                <a:latin typeface="Arial" pitchFamily="34" charset="0"/>
                <a:cs typeface="Arial" pitchFamily="34" charset="0"/>
              </a:rPr>
              <a:t>d. a leaf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476672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u="sng" dirty="0" smtClean="0"/>
              <a:t>Question 10</a:t>
            </a:r>
            <a:endParaRPr lang="en-GB" sz="4400" u="sng" dirty="0"/>
          </a:p>
        </p:txBody>
      </p:sp>
      <p:pic>
        <p:nvPicPr>
          <p:cNvPr id="5" name="Content Placeholder 3" descr="fairtrade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7" y="620688"/>
            <a:ext cx="1736876" cy="1152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51520" y="1875596"/>
            <a:ext cx="889248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4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How many bananas consumed in Britain in 2013 were </a:t>
            </a:r>
            <a:r>
              <a:rPr kumimoji="0" lang="en-GB" sz="4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Fairtrade</a:t>
            </a:r>
            <a:r>
              <a:rPr kumimoji="0" lang="en-GB" sz="4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certified?</a:t>
            </a:r>
            <a:endParaRPr kumimoji="0" lang="en-GB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800225" lvl="1" indent="-990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LcPeriod"/>
            </a:pPr>
            <a:r>
              <a:rPr kumimoji="0" lang="en-GB" sz="4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in 5</a:t>
            </a:r>
            <a:endParaRPr kumimoji="0" lang="en-GB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800225" lvl="1" indent="-990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LcPeriod"/>
            </a:pPr>
            <a:r>
              <a:rPr kumimoji="0" lang="en-GB" sz="4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in 4</a:t>
            </a:r>
            <a:endParaRPr kumimoji="0" lang="en-GB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800225" lvl="1" indent="-990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LcPeriod"/>
            </a:pPr>
            <a:r>
              <a:rPr kumimoji="0" lang="en-GB" sz="4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in 3  </a:t>
            </a:r>
            <a:endParaRPr kumimoji="0" lang="en-GB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836712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u="sng" dirty="0" smtClean="0"/>
              <a:t>Question 1</a:t>
            </a:r>
            <a:endParaRPr lang="en-GB" sz="4400" u="sng" dirty="0"/>
          </a:p>
        </p:txBody>
      </p:sp>
      <p:pic>
        <p:nvPicPr>
          <p:cNvPr id="4" name="Picture 3" descr="C:\Users\Karen\AppData\Local\Microsoft\Windows\INetCache\IE\A9RJNUPF\green_tick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5013176"/>
            <a:ext cx="575494" cy="503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ontent Placeholder 3" descr="fairtrade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7" y="620688"/>
            <a:ext cx="1736876" cy="1152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04056" y="2060849"/>
            <a:ext cx="889248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4000" dirty="0" smtClean="0">
                <a:latin typeface="Arial" pitchFamily="34" charset="0"/>
                <a:cs typeface="Arial" pitchFamily="34" charset="0"/>
              </a:rPr>
              <a:t>What is 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the cocoa 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pod? </a:t>
            </a:r>
            <a:endParaRPr lang="en-GB" sz="4000" dirty="0">
              <a:latin typeface="Arial" pitchFamily="34" charset="0"/>
              <a:cs typeface="Arial" pitchFamily="34" charset="0"/>
            </a:endParaRPr>
          </a:p>
          <a:p>
            <a:pPr marL="1798638" indent="-989013"/>
            <a:r>
              <a:rPr lang="en-GB" sz="4000" dirty="0">
                <a:latin typeface="Arial" pitchFamily="34" charset="0"/>
                <a:cs typeface="Arial" pitchFamily="34" charset="0"/>
              </a:rPr>
              <a:t>a vegetable </a:t>
            </a:r>
          </a:p>
          <a:p>
            <a:pPr marL="1798638" indent="-989013"/>
            <a:r>
              <a:rPr lang="en-GB" sz="4000" dirty="0">
                <a:latin typeface="Arial" pitchFamily="34" charset="0"/>
                <a:cs typeface="Arial" pitchFamily="34" charset="0"/>
              </a:rPr>
              <a:t>b. a fruit  </a:t>
            </a:r>
          </a:p>
          <a:p>
            <a:pPr marL="1798638" indent="-989013"/>
            <a:r>
              <a:rPr lang="en-GB" sz="4000" dirty="0">
                <a:latin typeface="Arial" pitchFamily="34" charset="0"/>
                <a:cs typeface="Arial" pitchFamily="34" charset="0"/>
              </a:rPr>
              <a:t>c. a flower </a:t>
            </a:r>
          </a:p>
          <a:p>
            <a:pPr marL="1798638" indent="-989013"/>
            <a:r>
              <a:rPr lang="en-GB" sz="4000" dirty="0">
                <a:latin typeface="Arial" pitchFamily="34" charset="0"/>
                <a:cs typeface="Arial" pitchFamily="34" charset="0"/>
              </a:rPr>
              <a:t>d. a leaf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476672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u="sng" dirty="0" smtClean="0"/>
              <a:t>Question 10</a:t>
            </a:r>
            <a:endParaRPr lang="en-GB" sz="4400" u="sng" dirty="0"/>
          </a:p>
        </p:txBody>
      </p:sp>
      <p:pic>
        <p:nvPicPr>
          <p:cNvPr id="4" name="Picture 3" descr="C:\Users\Karen\AppData\Local\Microsoft\Windows\INetCache\IE\A9RJNUPF\green_tick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429000"/>
            <a:ext cx="575494" cy="503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ontent Placeholder 3" descr="fairtrade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7" y="620688"/>
            <a:ext cx="1736876" cy="1152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51520" y="1600338"/>
            <a:ext cx="889248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4000" dirty="0">
                <a:latin typeface="Arial" pitchFamily="34" charset="0"/>
                <a:cs typeface="Arial" pitchFamily="34" charset="0"/>
              </a:rPr>
              <a:t>Which famous civil rights activist 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said:</a:t>
            </a:r>
            <a:endParaRPr lang="en-GB" sz="4000" dirty="0">
              <a:latin typeface="Arial" pitchFamily="34" charset="0"/>
              <a:cs typeface="Arial" pitchFamily="34" charset="0"/>
            </a:endParaRPr>
          </a:p>
          <a:p>
            <a:endParaRPr lang="en-GB" sz="4000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4000" i="1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GB" sz="4000" i="1" dirty="0">
                <a:latin typeface="Arial" pitchFamily="34" charset="0"/>
                <a:cs typeface="Arial" pitchFamily="34" charset="0"/>
              </a:rPr>
              <a:t>Before you finish eating your breakfast in the morning, you’ve depended on more than half the world.” </a:t>
            </a:r>
            <a:r>
              <a:rPr lang="en-GB" sz="4000" i="1" dirty="0" smtClean="0">
                <a:latin typeface="Arial" pitchFamily="34" charset="0"/>
                <a:cs typeface="Arial" pitchFamily="34" charset="0"/>
              </a:rPr>
              <a:t>?</a:t>
            </a:r>
            <a:endParaRPr lang="en-GB" sz="4000" dirty="0">
              <a:latin typeface="Arial" pitchFamily="34" charset="0"/>
              <a:cs typeface="Arial" pitchFamily="34" charset="0"/>
            </a:endParaRPr>
          </a:p>
          <a:p>
            <a:r>
              <a:rPr lang="en-GB" sz="4000" i="1" dirty="0">
                <a:latin typeface="Arial" pitchFamily="34" charset="0"/>
                <a:cs typeface="Arial" pitchFamily="34" charset="0"/>
              </a:rPr>
              <a:t> </a:t>
            </a: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76672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u="sng" dirty="0" smtClean="0"/>
              <a:t>Question 11</a:t>
            </a:r>
            <a:endParaRPr lang="en-GB" sz="4400" u="sng" dirty="0"/>
          </a:p>
        </p:txBody>
      </p:sp>
      <p:pic>
        <p:nvPicPr>
          <p:cNvPr id="5" name="Content Placeholder 3" descr="fairtrade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7" y="332656"/>
            <a:ext cx="1736876" cy="1152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51520" y="1292562"/>
            <a:ext cx="889248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4000" dirty="0">
                <a:latin typeface="Arial" pitchFamily="34" charset="0"/>
                <a:cs typeface="Arial" pitchFamily="34" charset="0"/>
              </a:rPr>
              <a:t>Which famous civil rights activist 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said:</a:t>
            </a:r>
            <a:endParaRPr lang="en-GB" sz="4000" dirty="0">
              <a:latin typeface="Arial" pitchFamily="34" charset="0"/>
              <a:cs typeface="Arial" pitchFamily="34" charset="0"/>
            </a:endParaRPr>
          </a:p>
          <a:p>
            <a:endParaRPr lang="en-GB" sz="4000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4000" i="1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GB" sz="4000" i="1" dirty="0">
                <a:latin typeface="Arial" pitchFamily="34" charset="0"/>
                <a:cs typeface="Arial" pitchFamily="34" charset="0"/>
              </a:rPr>
              <a:t>Before you finish eating your breakfast in the morning, you’ve depended on more than half the world.” </a:t>
            </a:r>
            <a:r>
              <a:rPr lang="en-GB" sz="4000" i="1" dirty="0" smtClean="0">
                <a:latin typeface="Arial" pitchFamily="34" charset="0"/>
                <a:cs typeface="Arial" pitchFamily="34" charset="0"/>
              </a:rPr>
              <a:t>?</a:t>
            </a:r>
            <a:endParaRPr lang="en-GB" sz="4000" dirty="0">
              <a:latin typeface="Arial" pitchFamily="34" charset="0"/>
              <a:cs typeface="Arial" pitchFamily="34" charset="0"/>
            </a:endParaRPr>
          </a:p>
          <a:p>
            <a:r>
              <a:rPr lang="en-GB" sz="4000" i="1" dirty="0">
                <a:latin typeface="Arial" pitchFamily="34" charset="0"/>
                <a:cs typeface="Arial" pitchFamily="34" charset="0"/>
              </a:rPr>
              <a:t> </a:t>
            </a:r>
            <a:endParaRPr lang="en-GB" sz="4000" dirty="0">
              <a:latin typeface="Arial" pitchFamily="34" charset="0"/>
              <a:cs typeface="Arial" pitchFamily="34" charset="0"/>
            </a:endParaRPr>
          </a:p>
          <a:p>
            <a:r>
              <a:rPr lang="en-GB" sz="4000" b="1" dirty="0">
                <a:latin typeface="Arial" pitchFamily="34" charset="0"/>
                <a:cs typeface="Arial" pitchFamily="34" charset="0"/>
              </a:rPr>
              <a:t>Martin Luther King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476672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u="sng" dirty="0" smtClean="0"/>
              <a:t>Question 11</a:t>
            </a:r>
            <a:endParaRPr lang="en-GB" sz="4400" u="sng" dirty="0"/>
          </a:p>
        </p:txBody>
      </p:sp>
      <p:pic>
        <p:nvPicPr>
          <p:cNvPr id="4" name="Content Placeholder 3" descr="fairtrade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7" y="188640"/>
            <a:ext cx="1736876" cy="1152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51520" y="1196752"/>
            <a:ext cx="889248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4000" dirty="0" smtClean="0">
                <a:latin typeface="Arial" pitchFamily="34" charset="0"/>
                <a:cs typeface="Arial" pitchFamily="34" charset="0"/>
              </a:rPr>
              <a:t>Name 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three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Fairtrade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products that you can’t eat or drink.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283295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u="sng" dirty="0" smtClean="0"/>
              <a:t>Question 12</a:t>
            </a:r>
            <a:endParaRPr lang="en-GB" sz="4400" u="sng" dirty="0"/>
          </a:p>
        </p:txBody>
      </p:sp>
      <p:pic>
        <p:nvPicPr>
          <p:cNvPr id="4" name="Content Placeholder 3" descr="fairtrade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7" y="188640"/>
            <a:ext cx="1736876" cy="1152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51520" y="1292562"/>
            <a:ext cx="889248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4000" dirty="0" smtClean="0">
                <a:latin typeface="Arial" pitchFamily="34" charset="0"/>
                <a:cs typeface="Arial" pitchFamily="34" charset="0"/>
              </a:rPr>
              <a:t>Name 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three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Fairtrade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products that you can’t eat or drink. </a:t>
            </a:r>
          </a:p>
          <a:p>
            <a:endParaRPr lang="en-GB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4000" b="1" dirty="0" smtClean="0">
                <a:latin typeface="Arial" pitchFamily="34" charset="0"/>
                <a:cs typeface="Arial" pitchFamily="34" charset="0"/>
              </a:rPr>
              <a:t>Shower gel; </a:t>
            </a:r>
            <a:r>
              <a:rPr lang="en-GB" sz="4000" b="1" dirty="0">
                <a:latin typeface="Arial" pitchFamily="34" charset="0"/>
                <a:cs typeface="Arial" pitchFamily="34" charset="0"/>
              </a:rPr>
              <a:t>body </a:t>
            </a:r>
            <a:r>
              <a:rPr lang="en-GB" sz="4000" b="1" dirty="0" smtClean="0">
                <a:latin typeface="Arial" pitchFamily="34" charset="0"/>
                <a:cs typeface="Arial" pitchFamily="34" charset="0"/>
              </a:rPr>
              <a:t>lotion; clothes; jewellery; soap; </a:t>
            </a:r>
            <a:r>
              <a:rPr lang="en-GB" sz="4000" b="1" dirty="0">
                <a:latin typeface="Arial" pitchFamily="34" charset="0"/>
                <a:cs typeface="Arial" pitchFamily="34" charset="0"/>
              </a:rPr>
              <a:t>body </a:t>
            </a:r>
            <a:r>
              <a:rPr lang="en-GB" sz="4000" b="1" dirty="0" smtClean="0">
                <a:latin typeface="Arial" pitchFamily="34" charset="0"/>
                <a:cs typeface="Arial" pitchFamily="34" charset="0"/>
              </a:rPr>
              <a:t>scrub; </a:t>
            </a:r>
            <a:r>
              <a:rPr lang="en-GB" sz="4000" b="1" dirty="0">
                <a:latin typeface="Arial" pitchFamily="34" charset="0"/>
                <a:cs typeface="Arial" pitchFamily="34" charset="0"/>
              </a:rPr>
              <a:t>beauty </a:t>
            </a:r>
            <a:r>
              <a:rPr lang="en-GB" sz="4000" b="1" dirty="0" smtClean="0">
                <a:latin typeface="Arial" pitchFamily="34" charset="0"/>
                <a:cs typeface="Arial" pitchFamily="34" charset="0"/>
              </a:rPr>
              <a:t>products – made </a:t>
            </a:r>
            <a:r>
              <a:rPr lang="en-GB" sz="4000" b="1" dirty="0">
                <a:latin typeface="Arial" pitchFamily="34" charset="0"/>
                <a:cs typeface="Arial" pitchFamily="34" charset="0"/>
              </a:rPr>
              <a:t>using </a:t>
            </a:r>
            <a:r>
              <a:rPr lang="en-GB" sz="4000" b="1" dirty="0" err="1">
                <a:latin typeface="Arial" pitchFamily="34" charset="0"/>
                <a:cs typeface="Arial" pitchFamily="34" charset="0"/>
              </a:rPr>
              <a:t>Fairtrade</a:t>
            </a:r>
            <a:r>
              <a:rPr lang="en-GB" sz="4000" b="1" dirty="0">
                <a:latin typeface="Arial" pitchFamily="34" charset="0"/>
                <a:cs typeface="Arial" pitchFamily="34" charset="0"/>
              </a:rPr>
              <a:t> honey, </a:t>
            </a:r>
            <a:r>
              <a:rPr lang="en-GB" sz="4000" b="1" dirty="0" smtClean="0">
                <a:latin typeface="Arial" pitchFamily="34" charset="0"/>
                <a:cs typeface="Arial" pitchFamily="34" charset="0"/>
              </a:rPr>
              <a:t>cotton, gold</a:t>
            </a:r>
            <a:r>
              <a:rPr lang="en-GB" sz="40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GB" sz="4000" b="1" dirty="0" err="1" smtClean="0">
                <a:latin typeface="Arial" pitchFamily="34" charset="0"/>
                <a:cs typeface="Arial" pitchFamily="34" charset="0"/>
              </a:rPr>
              <a:t>shea</a:t>
            </a:r>
            <a:r>
              <a:rPr lang="en-GB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b="1" dirty="0">
                <a:latin typeface="Arial" pitchFamily="34" charset="0"/>
                <a:cs typeface="Arial" pitchFamily="34" charset="0"/>
              </a:rPr>
              <a:t>butter, </a:t>
            </a:r>
            <a:r>
              <a:rPr lang="en-GB" sz="4000" b="1" dirty="0" smtClean="0">
                <a:latin typeface="Arial" pitchFamily="34" charset="0"/>
                <a:cs typeface="Arial" pitchFamily="34" charset="0"/>
              </a:rPr>
              <a:t>cocoa</a:t>
            </a:r>
            <a:r>
              <a:rPr lang="en-GB" sz="40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GB" sz="4000" b="1" dirty="0" smtClean="0">
                <a:latin typeface="Arial" pitchFamily="34" charset="0"/>
                <a:cs typeface="Arial" pitchFamily="34" charset="0"/>
              </a:rPr>
              <a:t>mango </a:t>
            </a:r>
            <a:r>
              <a:rPr lang="en-GB" sz="4000" b="1" dirty="0">
                <a:latin typeface="Arial" pitchFamily="34" charset="0"/>
                <a:cs typeface="Arial" pitchFamily="34" charset="0"/>
              </a:rPr>
              <a:t>and/or </a:t>
            </a:r>
            <a:r>
              <a:rPr lang="en-GB" sz="4000" b="1" dirty="0" smtClean="0">
                <a:latin typeface="Arial" pitchFamily="34" charset="0"/>
                <a:cs typeface="Arial" pitchFamily="34" charset="0"/>
              </a:rPr>
              <a:t>sugar</a:t>
            </a:r>
            <a:r>
              <a:rPr lang="en-GB" sz="4000" b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55303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u="sng" dirty="0" smtClean="0"/>
              <a:t>Question 12</a:t>
            </a:r>
            <a:endParaRPr lang="en-GB" sz="4400" u="sng" dirty="0"/>
          </a:p>
        </p:txBody>
      </p:sp>
      <p:pic>
        <p:nvPicPr>
          <p:cNvPr id="4" name="Content Placeholder 3" descr="fairtrade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7" y="116632"/>
            <a:ext cx="1736876" cy="1152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95536" y="1436578"/>
            <a:ext cx="889248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4000" dirty="0" err="1">
                <a:latin typeface="Arial" pitchFamily="34" charset="0"/>
                <a:cs typeface="Arial" pitchFamily="34" charset="0"/>
              </a:rPr>
              <a:t>Fairtrade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rice helps farmers in Africa and Asia earn enough money from what they grow, but how many varieties of rice are there in the world? </a:t>
            </a:r>
          </a:p>
          <a:p>
            <a:pPr marL="1798638" indent="-989013"/>
            <a:r>
              <a:rPr lang="en-GB" sz="4000" dirty="0">
                <a:latin typeface="Arial" pitchFamily="34" charset="0"/>
                <a:cs typeface="Arial" pitchFamily="34" charset="0"/>
              </a:rPr>
              <a:t>a. 5 </a:t>
            </a:r>
          </a:p>
          <a:p>
            <a:pPr marL="1798638" indent="-989013"/>
            <a:r>
              <a:rPr lang="en-GB" sz="4000" dirty="0">
                <a:latin typeface="Arial" pitchFamily="34" charset="0"/>
                <a:cs typeface="Arial" pitchFamily="34" charset="0"/>
              </a:rPr>
              <a:t>b. 200 </a:t>
            </a:r>
          </a:p>
          <a:p>
            <a:pPr marL="1798638" indent="-989013"/>
            <a:r>
              <a:rPr lang="en-GB" sz="4000" dirty="0">
                <a:latin typeface="Arial" pitchFamily="34" charset="0"/>
                <a:cs typeface="Arial" pitchFamily="34" charset="0"/>
              </a:rPr>
              <a:t>c. 5,000 </a:t>
            </a:r>
          </a:p>
          <a:p>
            <a:pPr marL="1798638" indent="-989013"/>
            <a:r>
              <a:rPr lang="en-GB" sz="4000" dirty="0">
                <a:latin typeface="Arial" pitchFamily="34" charset="0"/>
                <a:cs typeface="Arial" pitchFamily="34" charset="0"/>
              </a:rPr>
              <a:t>d. 40,000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476672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u="sng" dirty="0" smtClean="0"/>
              <a:t>Question 13</a:t>
            </a:r>
            <a:endParaRPr lang="en-GB" sz="4400" u="sng" dirty="0"/>
          </a:p>
        </p:txBody>
      </p:sp>
      <p:pic>
        <p:nvPicPr>
          <p:cNvPr id="5" name="Content Placeholder 3" descr="fairtrade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7" y="260648"/>
            <a:ext cx="1736876" cy="1152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95536" y="1436578"/>
            <a:ext cx="889248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4000" dirty="0" err="1">
                <a:latin typeface="Arial" pitchFamily="34" charset="0"/>
                <a:cs typeface="Arial" pitchFamily="34" charset="0"/>
              </a:rPr>
              <a:t>Fairtrade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rice helps farmers in Africa and Asia earn enough money from what they grow, but how many varieties of rice are there in the world? </a:t>
            </a:r>
          </a:p>
          <a:p>
            <a:pPr marL="1798638" indent="-989013"/>
            <a:r>
              <a:rPr lang="en-GB" sz="4000" dirty="0">
                <a:latin typeface="Arial" pitchFamily="34" charset="0"/>
                <a:cs typeface="Arial" pitchFamily="34" charset="0"/>
              </a:rPr>
              <a:t>a. 5 </a:t>
            </a:r>
          </a:p>
          <a:p>
            <a:pPr marL="1798638" indent="-989013"/>
            <a:r>
              <a:rPr lang="en-GB" sz="4000" dirty="0">
                <a:latin typeface="Arial" pitchFamily="34" charset="0"/>
                <a:cs typeface="Arial" pitchFamily="34" charset="0"/>
              </a:rPr>
              <a:t>b. 200 </a:t>
            </a:r>
          </a:p>
          <a:p>
            <a:pPr marL="1798638" indent="-989013"/>
            <a:r>
              <a:rPr lang="en-GB" sz="4000" dirty="0">
                <a:latin typeface="Arial" pitchFamily="34" charset="0"/>
                <a:cs typeface="Arial" pitchFamily="34" charset="0"/>
              </a:rPr>
              <a:t>c. 5,000 </a:t>
            </a:r>
          </a:p>
          <a:p>
            <a:pPr marL="1798638" indent="-989013"/>
            <a:r>
              <a:rPr lang="en-GB" sz="4000" dirty="0">
                <a:latin typeface="Arial" pitchFamily="34" charset="0"/>
                <a:cs typeface="Arial" pitchFamily="34" charset="0"/>
              </a:rPr>
              <a:t>d. 40,000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476672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u="sng" dirty="0" smtClean="0"/>
              <a:t>Question 13</a:t>
            </a:r>
            <a:endParaRPr lang="en-GB" sz="4400" u="sng" dirty="0"/>
          </a:p>
        </p:txBody>
      </p:sp>
      <p:pic>
        <p:nvPicPr>
          <p:cNvPr id="4" name="Picture 3" descr="C:\Users\Karen\AppData\Local\Microsoft\Windows\INetCache\IE\A9RJNUPF\green_tick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5805264"/>
            <a:ext cx="575494" cy="503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ontent Placeholder 3" descr="fairtrade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7" y="260648"/>
            <a:ext cx="1736876" cy="1152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95536" y="1744355"/>
            <a:ext cx="889248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4000" dirty="0">
                <a:latin typeface="Arial" pitchFamily="34" charset="0"/>
                <a:cs typeface="Arial" pitchFamily="34" charset="0"/>
              </a:rPr>
              <a:t>Which beans go into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Fairtrade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Baked Beans, grown by farmers in Inner Mongolia? </a:t>
            </a:r>
          </a:p>
          <a:p>
            <a:r>
              <a:rPr lang="en-GB" sz="4000" dirty="0">
                <a:latin typeface="Arial" pitchFamily="34" charset="0"/>
                <a:cs typeface="Arial" pitchFamily="34" charset="0"/>
              </a:rPr>
              <a:t>a. White kidney beans  </a:t>
            </a:r>
          </a:p>
          <a:p>
            <a:r>
              <a:rPr lang="en-GB" sz="4000" dirty="0">
                <a:latin typeface="Arial" pitchFamily="34" charset="0"/>
                <a:cs typeface="Arial" pitchFamily="34" charset="0"/>
              </a:rPr>
              <a:t>b. Soybeans </a:t>
            </a:r>
          </a:p>
          <a:p>
            <a:r>
              <a:rPr lang="en-GB" sz="4000" dirty="0">
                <a:latin typeface="Arial" pitchFamily="34" charset="0"/>
                <a:cs typeface="Arial" pitchFamily="34" charset="0"/>
              </a:rPr>
              <a:t>c. Green beans </a:t>
            </a:r>
          </a:p>
          <a:p>
            <a:r>
              <a:rPr lang="en-GB" sz="4000" dirty="0">
                <a:latin typeface="Arial" pitchFamily="34" charset="0"/>
                <a:cs typeface="Arial" pitchFamily="34" charset="0"/>
              </a:rPr>
              <a:t>d. Jelly 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beans</a:t>
            </a: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76672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u="sng" dirty="0" smtClean="0"/>
              <a:t>Question 14</a:t>
            </a:r>
            <a:endParaRPr lang="en-GB" sz="4400" u="sng" dirty="0"/>
          </a:p>
        </p:txBody>
      </p:sp>
      <p:pic>
        <p:nvPicPr>
          <p:cNvPr id="5" name="Content Placeholder 3" descr="fairtrade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7" y="620688"/>
            <a:ext cx="1736876" cy="1152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95536" y="1744355"/>
            <a:ext cx="889248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4000" dirty="0">
                <a:latin typeface="Arial" pitchFamily="34" charset="0"/>
                <a:cs typeface="Arial" pitchFamily="34" charset="0"/>
              </a:rPr>
              <a:t>Which beans go into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Fairtrade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Baked Beans, grown by farmers in Inner Mongolia? </a:t>
            </a:r>
          </a:p>
          <a:p>
            <a:r>
              <a:rPr lang="en-GB" sz="4000" dirty="0">
                <a:latin typeface="Arial" pitchFamily="34" charset="0"/>
                <a:cs typeface="Arial" pitchFamily="34" charset="0"/>
              </a:rPr>
              <a:t>a. White kidney beans  </a:t>
            </a:r>
          </a:p>
          <a:p>
            <a:r>
              <a:rPr lang="en-GB" sz="4000" dirty="0">
                <a:latin typeface="Arial" pitchFamily="34" charset="0"/>
                <a:cs typeface="Arial" pitchFamily="34" charset="0"/>
              </a:rPr>
              <a:t>b. Soybeans </a:t>
            </a:r>
          </a:p>
          <a:p>
            <a:r>
              <a:rPr lang="en-GB" sz="4000" dirty="0">
                <a:latin typeface="Arial" pitchFamily="34" charset="0"/>
                <a:cs typeface="Arial" pitchFamily="34" charset="0"/>
              </a:rPr>
              <a:t>c. Green beans </a:t>
            </a:r>
          </a:p>
          <a:p>
            <a:r>
              <a:rPr lang="en-GB" sz="4000" dirty="0">
                <a:latin typeface="Arial" pitchFamily="34" charset="0"/>
                <a:cs typeface="Arial" pitchFamily="34" charset="0"/>
              </a:rPr>
              <a:t>d. Jelly 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beans</a:t>
            </a: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76672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u="sng" dirty="0" smtClean="0"/>
              <a:t>Question 14</a:t>
            </a:r>
            <a:endParaRPr lang="en-GB" sz="4400" u="sng" dirty="0"/>
          </a:p>
        </p:txBody>
      </p:sp>
      <p:pic>
        <p:nvPicPr>
          <p:cNvPr id="4" name="Picture 3" descr="C:\Users\Karen\AppData\Local\Microsoft\Windows\INetCache\IE\A9RJNUPF\green_tick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717032"/>
            <a:ext cx="575494" cy="503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ontent Placeholder 3" descr="fairtrade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7" y="620688"/>
            <a:ext cx="1736876" cy="1152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51520" y="2183373"/>
            <a:ext cx="889248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z="4000" dirty="0">
                <a:latin typeface="Arial" pitchFamily="34" charset="0"/>
                <a:cs typeface="Arial" pitchFamily="34" charset="0"/>
              </a:rPr>
              <a:t>Which of these product categories are not certified by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Fairtrade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?</a:t>
            </a:r>
          </a:p>
          <a:p>
            <a:pPr marL="1800225" lvl="1" indent="-990600">
              <a:buFont typeface="+mj-lt"/>
              <a:buAutoNum type="alphaLcPeriod"/>
            </a:pPr>
            <a:r>
              <a:rPr lang="en-GB" sz="4000" dirty="0">
                <a:latin typeface="Arial" pitchFamily="34" charset="0"/>
                <a:cs typeface="Arial" pitchFamily="34" charset="0"/>
              </a:rPr>
              <a:t>Milk  </a:t>
            </a:r>
          </a:p>
          <a:p>
            <a:pPr marL="1800225" lvl="1" indent="-990600">
              <a:buFont typeface="+mj-lt"/>
              <a:buAutoNum type="alphaLcPeriod"/>
            </a:pPr>
            <a:r>
              <a:rPr lang="en-GB" sz="4000" dirty="0">
                <a:latin typeface="Arial" pitchFamily="34" charset="0"/>
                <a:cs typeface="Arial" pitchFamily="34" charset="0"/>
              </a:rPr>
              <a:t>Honey</a:t>
            </a:r>
          </a:p>
          <a:p>
            <a:pPr marL="1800225" lvl="1" indent="-990600">
              <a:buFont typeface="+mj-lt"/>
              <a:buAutoNum type="alphaLcPeriod"/>
            </a:pPr>
            <a:r>
              <a:rPr lang="en-GB" sz="4000" dirty="0">
                <a:latin typeface="Arial" pitchFamily="34" charset="0"/>
                <a:cs typeface="Arial" pitchFamily="34" charset="0"/>
              </a:rPr>
              <a:t>Rice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836712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u="sng" dirty="0" smtClean="0"/>
              <a:t>Question 2</a:t>
            </a:r>
            <a:endParaRPr lang="en-GB" sz="4400" u="sng" dirty="0"/>
          </a:p>
        </p:txBody>
      </p:sp>
      <p:pic>
        <p:nvPicPr>
          <p:cNvPr id="4" name="Content Placeholder 3" descr="fairtrade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7" y="620688"/>
            <a:ext cx="1736876" cy="1152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51520" y="2183373"/>
            <a:ext cx="889248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z="4000" dirty="0">
                <a:latin typeface="Arial" pitchFamily="34" charset="0"/>
                <a:cs typeface="Arial" pitchFamily="34" charset="0"/>
              </a:rPr>
              <a:t>Which of these product categories are not certified by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Fairtrade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?</a:t>
            </a:r>
          </a:p>
          <a:p>
            <a:pPr marL="1800225" lvl="1" indent="-990600">
              <a:buFont typeface="+mj-lt"/>
              <a:buAutoNum type="alphaLcPeriod"/>
            </a:pPr>
            <a:r>
              <a:rPr lang="en-GB" sz="4000" dirty="0">
                <a:latin typeface="Arial" pitchFamily="34" charset="0"/>
                <a:cs typeface="Arial" pitchFamily="34" charset="0"/>
              </a:rPr>
              <a:t>Milk  </a:t>
            </a:r>
          </a:p>
          <a:p>
            <a:pPr marL="1800225" lvl="1" indent="-990600">
              <a:buFont typeface="+mj-lt"/>
              <a:buAutoNum type="alphaLcPeriod"/>
            </a:pPr>
            <a:r>
              <a:rPr lang="en-GB" sz="4000" dirty="0">
                <a:latin typeface="Arial" pitchFamily="34" charset="0"/>
                <a:cs typeface="Arial" pitchFamily="34" charset="0"/>
              </a:rPr>
              <a:t>Honey</a:t>
            </a:r>
          </a:p>
          <a:p>
            <a:pPr marL="1800225" lvl="1" indent="-990600">
              <a:buFont typeface="+mj-lt"/>
              <a:buAutoNum type="alphaLcPeriod"/>
            </a:pPr>
            <a:r>
              <a:rPr lang="en-GB" sz="4000" dirty="0">
                <a:latin typeface="Arial" pitchFamily="34" charset="0"/>
                <a:cs typeface="Arial" pitchFamily="34" charset="0"/>
              </a:rPr>
              <a:t>Rice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836712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u="sng" dirty="0" smtClean="0"/>
              <a:t>Question 2</a:t>
            </a:r>
            <a:endParaRPr lang="en-GB" sz="4400" u="sng" dirty="0"/>
          </a:p>
        </p:txBody>
      </p:sp>
      <p:pic>
        <p:nvPicPr>
          <p:cNvPr id="4" name="Picture 3" descr="C:\Users\Karen\AppData\Local\Microsoft\Windows\INetCache\IE\A9RJNUPF\green_tick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501008"/>
            <a:ext cx="575494" cy="503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ontent Placeholder 3" descr="fairtrade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7" y="620688"/>
            <a:ext cx="1736876" cy="1152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51520" y="2183374"/>
            <a:ext cx="889248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z="4000" dirty="0">
                <a:latin typeface="Arial" pitchFamily="34" charset="0"/>
                <a:cs typeface="Arial" pitchFamily="34" charset="0"/>
              </a:rPr>
              <a:t>How many farmers benefitted from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Fairtrade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sales worldwide in 2011?</a:t>
            </a:r>
          </a:p>
          <a:p>
            <a:pPr marL="1792288" lvl="0" indent="-982663">
              <a:buFont typeface="+mj-lt"/>
              <a:buAutoNum type="alphaLcPeriod"/>
            </a:pPr>
            <a:r>
              <a:rPr lang="en-GB" sz="4000" dirty="0">
                <a:latin typeface="Arial" pitchFamily="34" charset="0"/>
                <a:cs typeface="Arial" pitchFamily="34" charset="0"/>
              </a:rPr>
              <a:t>1.2 million </a:t>
            </a:r>
          </a:p>
          <a:p>
            <a:pPr marL="1792288" lvl="0" indent="-982663">
              <a:buFont typeface="+mj-lt"/>
              <a:buAutoNum type="alphaLcPeriod"/>
            </a:pPr>
            <a:r>
              <a:rPr lang="en-GB" sz="4000" dirty="0">
                <a:latin typeface="Arial" pitchFamily="34" charset="0"/>
                <a:cs typeface="Arial" pitchFamily="34" charset="0"/>
              </a:rPr>
              <a:t>1.5 million</a:t>
            </a:r>
          </a:p>
          <a:p>
            <a:pPr marL="1792288" lvl="0" indent="-982663">
              <a:buFont typeface="+mj-lt"/>
              <a:buAutoNum type="alphaLcPeriod"/>
            </a:pPr>
            <a:r>
              <a:rPr lang="en-GB" sz="4000" dirty="0">
                <a:latin typeface="Arial" pitchFamily="34" charset="0"/>
                <a:cs typeface="Arial" pitchFamily="34" charset="0"/>
              </a:rPr>
              <a:t>1 million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836712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u="sng" dirty="0" smtClean="0"/>
              <a:t>Question 3</a:t>
            </a:r>
            <a:endParaRPr lang="en-GB" sz="4400" u="sng" dirty="0"/>
          </a:p>
        </p:txBody>
      </p:sp>
      <p:pic>
        <p:nvPicPr>
          <p:cNvPr id="5" name="Content Placeholder 3" descr="fairtrade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7" y="620688"/>
            <a:ext cx="1736876" cy="1152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51520" y="2183374"/>
            <a:ext cx="889248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z="4000" dirty="0">
                <a:latin typeface="Arial" pitchFamily="34" charset="0"/>
                <a:cs typeface="Arial" pitchFamily="34" charset="0"/>
              </a:rPr>
              <a:t>How many farmers benefitted from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Fairtrade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sales worldwide in 2011?</a:t>
            </a:r>
          </a:p>
          <a:p>
            <a:pPr marL="1792288" lvl="0" indent="-982663">
              <a:buFont typeface="+mj-lt"/>
              <a:buAutoNum type="alphaLcPeriod"/>
            </a:pPr>
            <a:r>
              <a:rPr lang="en-GB" sz="4000" dirty="0">
                <a:latin typeface="Arial" pitchFamily="34" charset="0"/>
                <a:cs typeface="Arial" pitchFamily="34" charset="0"/>
              </a:rPr>
              <a:t>1.2 million </a:t>
            </a:r>
          </a:p>
          <a:p>
            <a:pPr marL="1792288" lvl="0" indent="-982663">
              <a:buFont typeface="+mj-lt"/>
              <a:buAutoNum type="alphaLcPeriod"/>
            </a:pPr>
            <a:r>
              <a:rPr lang="en-GB" sz="4000" dirty="0">
                <a:latin typeface="Arial" pitchFamily="34" charset="0"/>
                <a:cs typeface="Arial" pitchFamily="34" charset="0"/>
              </a:rPr>
              <a:t>1.5 million</a:t>
            </a:r>
          </a:p>
          <a:p>
            <a:pPr marL="1792288" lvl="0" indent="-982663">
              <a:buFont typeface="+mj-lt"/>
              <a:buAutoNum type="alphaLcPeriod"/>
            </a:pPr>
            <a:r>
              <a:rPr lang="en-GB" sz="4000" dirty="0">
                <a:latin typeface="Arial" pitchFamily="34" charset="0"/>
                <a:cs typeface="Arial" pitchFamily="34" charset="0"/>
              </a:rPr>
              <a:t>1 million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836712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u="sng" dirty="0" smtClean="0"/>
              <a:t>Question 3</a:t>
            </a:r>
            <a:endParaRPr lang="en-GB" sz="4400" u="sng" dirty="0"/>
          </a:p>
        </p:txBody>
      </p:sp>
      <p:pic>
        <p:nvPicPr>
          <p:cNvPr id="4" name="Picture 3" descr="C:\Users\Karen\AppData\Local\Microsoft\Windows\INetCache\IE\A9RJNUPF\green_tick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573016"/>
            <a:ext cx="575494" cy="503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ontent Placeholder 3" descr="fairtrade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7" y="620688"/>
            <a:ext cx="1736876" cy="1152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51520" y="1508586"/>
            <a:ext cx="889248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z="4000" dirty="0">
                <a:latin typeface="Arial" pitchFamily="34" charset="0"/>
                <a:cs typeface="Arial" pitchFamily="34" charset="0"/>
              </a:rPr>
              <a:t>Which tiny African island nation (which produces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Fairtrade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cocoa) has the nickname of "Chocolate Island" amongst chocolate connoisseurs?</a:t>
            </a:r>
          </a:p>
          <a:p>
            <a:pPr marL="1792288" lvl="0" indent="-982663">
              <a:buFont typeface="+mj-lt"/>
              <a:buAutoNum type="alphaLcPeriod"/>
            </a:pPr>
            <a:r>
              <a:rPr lang="en-GB" sz="4000" dirty="0">
                <a:latin typeface="Arial" pitchFamily="34" charset="0"/>
                <a:cs typeface="Arial" pitchFamily="34" charset="0"/>
              </a:rPr>
              <a:t>São Tomé &amp; Príncipe  </a:t>
            </a:r>
          </a:p>
          <a:p>
            <a:pPr marL="1792288" lvl="0" indent="-982663">
              <a:buFont typeface="+mj-lt"/>
              <a:buAutoNum type="alphaLcPeriod"/>
            </a:pPr>
            <a:r>
              <a:rPr lang="en-GB" sz="4000" dirty="0">
                <a:latin typeface="Arial" pitchFamily="34" charset="0"/>
                <a:cs typeface="Arial" pitchFamily="34" charset="0"/>
              </a:rPr>
              <a:t>Madagascar</a:t>
            </a:r>
          </a:p>
          <a:p>
            <a:pPr marL="1792288" lvl="0" indent="-982663">
              <a:buFont typeface="+mj-lt"/>
              <a:buAutoNum type="alphaLcPeriod"/>
            </a:pPr>
            <a:r>
              <a:rPr lang="en-GB" sz="4000" dirty="0">
                <a:latin typeface="Arial" pitchFamily="34" charset="0"/>
                <a:cs typeface="Arial" pitchFamily="34" charset="0"/>
              </a:rPr>
              <a:t>Mauritius</a:t>
            </a:r>
          </a:p>
          <a:p>
            <a:pPr marL="1792288" lvl="0" indent="-982663">
              <a:buFont typeface="+mj-lt"/>
              <a:buAutoNum type="alphaLcPeriod"/>
            </a:pP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32656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u="sng" dirty="0" smtClean="0"/>
              <a:t>Question 4</a:t>
            </a:r>
            <a:endParaRPr lang="en-GB" sz="4400" u="sng" dirty="0"/>
          </a:p>
        </p:txBody>
      </p:sp>
      <p:pic>
        <p:nvPicPr>
          <p:cNvPr id="5" name="Content Placeholder 3" descr="fairtrade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7" y="332656"/>
            <a:ext cx="1736876" cy="1152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51520" y="1652602"/>
            <a:ext cx="889248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z="4000" dirty="0">
                <a:latin typeface="Arial" pitchFamily="34" charset="0"/>
                <a:cs typeface="Arial" pitchFamily="34" charset="0"/>
              </a:rPr>
              <a:t>Which tiny African island nation (which produces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Fairtrade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cocoa) has the nickname of "Chocolate Island" amongst chocolate connoisseurs?</a:t>
            </a:r>
          </a:p>
          <a:p>
            <a:pPr marL="1792288" lvl="0" indent="-982663">
              <a:buFont typeface="+mj-lt"/>
              <a:buAutoNum type="alphaLcPeriod"/>
            </a:pPr>
            <a:r>
              <a:rPr lang="en-GB" sz="4000" dirty="0">
                <a:latin typeface="Arial" pitchFamily="34" charset="0"/>
                <a:cs typeface="Arial" pitchFamily="34" charset="0"/>
              </a:rPr>
              <a:t>São Tomé &amp; Príncipe  </a:t>
            </a:r>
          </a:p>
          <a:p>
            <a:pPr marL="1792288" lvl="0" indent="-982663">
              <a:buFont typeface="+mj-lt"/>
              <a:buAutoNum type="alphaLcPeriod"/>
            </a:pPr>
            <a:r>
              <a:rPr lang="en-GB" sz="4000" dirty="0">
                <a:latin typeface="Arial" pitchFamily="34" charset="0"/>
                <a:cs typeface="Arial" pitchFamily="34" charset="0"/>
              </a:rPr>
              <a:t>Madagascar</a:t>
            </a:r>
          </a:p>
          <a:p>
            <a:pPr marL="1792288" lvl="0" indent="-982663">
              <a:buFont typeface="+mj-lt"/>
              <a:buAutoNum type="alphaLcPeriod"/>
            </a:pPr>
            <a:r>
              <a:rPr lang="en-GB" sz="4000" dirty="0">
                <a:latin typeface="Arial" pitchFamily="34" charset="0"/>
                <a:cs typeface="Arial" pitchFamily="34" charset="0"/>
              </a:rPr>
              <a:t>Mauritius</a:t>
            </a:r>
          </a:p>
          <a:p>
            <a:pPr marL="1792288" lvl="0" indent="-982663">
              <a:buFont typeface="+mj-lt"/>
              <a:buAutoNum type="alphaLcPeriod"/>
            </a:pP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76672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u="sng" dirty="0" smtClean="0"/>
              <a:t>Question 4</a:t>
            </a:r>
            <a:endParaRPr lang="en-GB" sz="4400" u="sng" dirty="0"/>
          </a:p>
        </p:txBody>
      </p:sp>
      <p:pic>
        <p:nvPicPr>
          <p:cNvPr id="4" name="Picture 3" descr="C:\Users\Karen\AppData\Local\Microsoft\Windows\INetCache\IE\A9RJNUPF\green_tick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221088"/>
            <a:ext cx="575494" cy="503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ontent Placeholder 3" descr="fairtrade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7" y="404664"/>
            <a:ext cx="1736876" cy="1152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51520" y="2163628"/>
            <a:ext cx="889248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z="4000" dirty="0">
                <a:latin typeface="Arial" pitchFamily="34" charset="0"/>
                <a:cs typeface="Arial" pitchFamily="34" charset="0"/>
              </a:rPr>
              <a:t>How many cups of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Fairtrade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tea did Britons drink last year?</a:t>
            </a:r>
          </a:p>
          <a:p>
            <a:pPr marL="1792288" lvl="0" indent="-982663">
              <a:buFont typeface="+mj-lt"/>
              <a:buAutoNum type="alphaLcPeriod"/>
            </a:pPr>
            <a:r>
              <a:rPr lang="en-GB" sz="4000" dirty="0">
                <a:latin typeface="Arial" pitchFamily="34" charset="0"/>
                <a:cs typeface="Arial" pitchFamily="34" charset="0"/>
              </a:rPr>
              <a:t>1bn</a:t>
            </a:r>
          </a:p>
          <a:p>
            <a:pPr marL="1792288" lvl="0" indent="-982663">
              <a:buFont typeface="+mj-lt"/>
              <a:buAutoNum type="alphaLcPeriod"/>
            </a:pPr>
            <a:r>
              <a:rPr lang="en-GB" sz="4000" dirty="0">
                <a:latin typeface="Arial" pitchFamily="34" charset="0"/>
                <a:cs typeface="Arial" pitchFamily="34" charset="0"/>
              </a:rPr>
              <a:t>100m</a:t>
            </a:r>
          </a:p>
          <a:p>
            <a:pPr marL="1792288" lvl="0" indent="-982663">
              <a:buFont typeface="+mj-lt"/>
              <a:buAutoNum type="alphaLcPeriod"/>
            </a:pPr>
            <a:r>
              <a:rPr lang="en-GB" sz="4000" dirty="0">
                <a:latin typeface="Arial" pitchFamily="34" charset="0"/>
                <a:cs typeface="Arial" pitchFamily="34" charset="0"/>
              </a:rPr>
              <a:t>3.2bn  </a:t>
            </a:r>
          </a:p>
          <a:p>
            <a:pPr marL="1792288" lvl="0" indent="-982663">
              <a:buFont typeface="+mj-lt"/>
              <a:buAutoNum type="alphaLcPeriod"/>
            </a:pP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76672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u="sng" dirty="0" smtClean="0"/>
              <a:t>Question 5</a:t>
            </a:r>
            <a:endParaRPr lang="en-GB" sz="4400" u="sng" dirty="0"/>
          </a:p>
        </p:txBody>
      </p:sp>
      <p:pic>
        <p:nvPicPr>
          <p:cNvPr id="5" name="Content Placeholder 3" descr="fairtrade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7" y="620688"/>
            <a:ext cx="1736876" cy="1152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695</Words>
  <Application>Microsoft Office PowerPoint</Application>
  <PresentationFormat>On-screen Show (4:3)</PresentationFormat>
  <Paragraphs>147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 Foster</dc:creator>
  <cp:lastModifiedBy>Ian</cp:lastModifiedBy>
  <cp:revision>3</cp:revision>
  <dcterms:created xsi:type="dcterms:W3CDTF">2017-10-12T17:04:29Z</dcterms:created>
  <dcterms:modified xsi:type="dcterms:W3CDTF">2017-10-21T19:02:33Z</dcterms:modified>
</cp:coreProperties>
</file>